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56" r:id="rId3"/>
    <p:sldId id="280" r:id="rId4"/>
    <p:sldId id="279" r:id="rId5"/>
    <p:sldId id="282" r:id="rId6"/>
    <p:sldId id="261" r:id="rId7"/>
    <p:sldId id="284" r:id="rId8"/>
    <p:sldId id="262" r:id="rId9"/>
    <p:sldId id="263" r:id="rId10"/>
    <p:sldId id="273" r:id="rId11"/>
    <p:sldId id="265" r:id="rId12"/>
    <p:sldId id="266" r:id="rId13"/>
    <p:sldId id="275" r:id="rId14"/>
    <p:sldId id="276" r:id="rId15"/>
    <p:sldId id="277" r:id="rId16"/>
    <p:sldId id="274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520"/>
    <a:srgbClr val="0033CC"/>
    <a:srgbClr val="FF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CB95E7-3033-4B7F-82FE-F449552927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9B966-B418-4DDF-B909-382430D2B678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F6BA0-187C-4F15-B81D-BC679472F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E70D5-87C0-4664-9022-C9CE99A0A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14CC8-2C84-4025-8780-1D0205D0E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73EBE-E0A7-40DE-B835-23953D134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3905-5D7A-410D-B6A4-1B3B0B6FB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DE7E9-8001-455E-8E99-6366AA0EF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F40D0-9111-48BA-9B79-DAE6D2CA0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60EB-F8C9-481C-90C4-F940A62DE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23BAF-3F8B-4044-970F-F1B129D99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3F66-2EE7-4D87-8930-6E364BF94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7C14-D4F4-46E4-BDE5-04F30573C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DE84D1-3BC9-4CD7-A61D-D297EB1B25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33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MRVT: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Lạc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quan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-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Yêu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đời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01E6-76BD-447B-9C35-7EDFD62F3256}" type="slidenum">
              <a:rPr lang="en-US"/>
              <a:pPr/>
              <a:t>10</a:t>
            </a:fld>
            <a:endParaRPr lang="en-US"/>
          </a:p>
        </p:txBody>
      </p:sp>
      <p:pic>
        <p:nvPicPr>
          <p:cNvPr id="21508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52400" y="1447800"/>
            <a:ext cx="4419600" cy="2819400"/>
            <a:chOff x="96" y="1536"/>
            <a:chExt cx="2784" cy="1776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96" y="1536"/>
              <a:ext cx="2784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a.Những tiếng trong đó </a:t>
              </a:r>
              <a:r>
                <a:rPr lang="en-US" sz="2900" b="1" i="1">
                  <a:solidFill>
                    <a:srgbClr val="FF0000"/>
                  </a:solidFill>
                  <a:latin typeface="Times New Roman" pitchFamily="18" charset="0"/>
                </a:rPr>
                <a:t>lạc</a:t>
              </a:r>
            </a:p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2900" b="1" i="1">
                  <a:solidFill>
                    <a:srgbClr val="6600CC"/>
                  </a:solidFill>
                  <a:latin typeface="Times New Roman" pitchFamily="18" charset="0"/>
                </a:rPr>
                <a:t>“vui, mừng”.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96" y="2160"/>
              <a:ext cx="2784" cy="115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9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4572000" y="1447800"/>
            <a:ext cx="4419600" cy="2819400"/>
            <a:chOff x="2880" y="1536"/>
            <a:chExt cx="2784" cy="1776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2880" y="1536"/>
              <a:ext cx="2784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b.Những tiếng trong đó </a:t>
              </a:r>
              <a:r>
                <a:rPr lang="en-US" sz="2900" b="1" i="1">
                  <a:solidFill>
                    <a:srgbClr val="FF0000"/>
                  </a:solidFill>
                  <a:latin typeface="Times New Roman" pitchFamily="18" charset="0"/>
                </a:rPr>
                <a:t>lạc</a:t>
              </a:r>
            </a:p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2900" b="1" i="1">
                  <a:solidFill>
                    <a:srgbClr val="6600CC"/>
                  </a:solidFill>
                  <a:latin typeface="Times New Roman" pitchFamily="18" charset="0"/>
                </a:rPr>
                <a:t>“rớt lại, sai”.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2880" y="2160"/>
              <a:ext cx="2784" cy="115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9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3620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quan</a:t>
            </a:r>
          </a:p>
          <a:p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thú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6124575" y="2667000"/>
            <a:ext cx="1266825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hậu</a:t>
            </a:r>
          </a:p>
          <a:p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điệu</a:t>
            </a:r>
          </a:p>
          <a:p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đề</a:t>
            </a:r>
            <a:endParaRPr lang="en-US" sz="32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371600" y="228600"/>
            <a:ext cx="64897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664F-BF08-4D00-AA26-511797BA9B76}" type="slidenum">
              <a:rPr lang="en-US"/>
              <a:pPr/>
              <a:t>11</a:t>
            </a:fld>
            <a:endParaRPr lang="en-US"/>
          </a:p>
        </p:txBody>
      </p:sp>
      <p:pic>
        <p:nvPicPr>
          <p:cNvPr id="13316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" y="1676400"/>
            <a:ext cx="8839200" cy="838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Lúc ở chiến khu Việt Bắc Bác Hồ sống rất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" y="2514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Những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thú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tầm thường dễ làm hư hỏng con người.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" y="3276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Chiếc ti vi này đã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hậu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rồi.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52400" y="4038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Bạn đã hát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điệu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rồi.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52400" y="4800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Bạn đã làm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đề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bài văn rồi.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362200" y="152400"/>
            <a:ext cx="4572000" cy="990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ĐẶT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CCE-D8B0-4290-A5CA-F5CA887EF280}" type="slidenum">
              <a:rPr lang="en-US"/>
              <a:pPr/>
              <a:t>12</a:t>
            </a:fld>
            <a:endParaRPr lang="en-US"/>
          </a:p>
        </p:txBody>
      </p:sp>
      <p:pic>
        <p:nvPicPr>
          <p:cNvPr id="14340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1778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3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Xếp các từ có tiếng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cho trong ngoặc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đơn thành ba nhóm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( lạc quan, quan quân, quan hệ,</a:t>
            </a:r>
          </a:p>
          <a:p>
            <a:pPr algn="ctr"/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quan tâm ).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" y="2362200"/>
            <a:ext cx="883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a.Những từ trong đó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“quan lại”.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52400" y="3429000"/>
            <a:ext cx="883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b.Những từ trong đó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“nhìn, xem”.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" y="4495800"/>
            <a:ext cx="883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900" b="1">
                <a:solidFill>
                  <a:srgbClr val="6600CC"/>
                </a:solidFill>
                <a:latin typeface="Times New Roman" pitchFamily="18" charset="0"/>
              </a:rPr>
              <a:t>c.Những từ trong đó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900" b="1">
                <a:solidFill>
                  <a:srgbClr val="6600CC"/>
                </a:solidFill>
                <a:latin typeface="Times New Roman" pitchFamily="18" charset="0"/>
              </a:rPr>
              <a:t> có nghĩa là</a:t>
            </a:r>
            <a:r>
              <a:rPr lang="en-US" sz="2900" b="1" i="1">
                <a:solidFill>
                  <a:srgbClr val="6600CC"/>
                </a:solidFill>
                <a:latin typeface="Times New Roman" pitchFamily="18" charset="0"/>
              </a:rPr>
              <a:t>“liên hệ, gắn bó”.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67C-0167-4E06-95EF-B563301814AF}" type="slidenum">
              <a:rPr lang="en-US"/>
              <a:pPr/>
              <a:t>13</a:t>
            </a:fld>
            <a:endParaRPr lang="en-US"/>
          </a:p>
        </p:txBody>
      </p:sp>
      <p:pic>
        <p:nvPicPr>
          <p:cNvPr id="23556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" y="1752600"/>
            <a:ext cx="19050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quan quân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057400" y="1447800"/>
            <a:ext cx="6934200" cy="1143000"/>
            <a:chOff x="1296" y="912"/>
            <a:chExt cx="4368" cy="720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Quân đội của nhà nước phong kiến.</a:t>
              </a: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1296" y="1192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2400" y="3289300"/>
            <a:ext cx="19050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quan hệ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2057400" y="3048000"/>
            <a:ext cx="6934200" cy="1143000"/>
            <a:chOff x="1296" y="1920"/>
            <a:chExt cx="4368" cy="720"/>
          </a:xfrm>
        </p:grpSpPr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1728" y="1920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Sự gắn liền về mặt nào đó giữa hai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hay nhiều sự vật với nhau. </a:t>
              </a:r>
            </a:p>
          </p:txBody>
        </p:sp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>
              <a:off x="1296" y="220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52400" y="4889500"/>
            <a:ext cx="19050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quan tâm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2057400" y="4648200"/>
            <a:ext cx="6934200" cy="1143000"/>
            <a:chOff x="1296" y="2928"/>
            <a:chExt cx="4368" cy="720"/>
          </a:xfrm>
        </p:grpSpPr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1728" y="2928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Để tâm, chú ý thường xuyên đến. </a:t>
              </a:r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1296" y="3216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15900" y="152400"/>
            <a:ext cx="87630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57" grpId="0" animBg="1"/>
      <p:bldP spid="23560" grpId="0" animBg="1"/>
      <p:bldP spid="23563" grpId="0" animBg="1"/>
      <p:bldP spid="23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5E98-2F4A-4024-A015-0B4E8815F39A}" type="slidenum">
              <a:rPr lang="en-US"/>
              <a:pPr/>
              <a:t>14</a:t>
            </a:fld>
            <a:endParaRPr lang="en-US"/>
          </a:p>
        </p:txBody>
      </p:sp>
      <p:pic>
        <p:nvPicPr>
          <p:cNvPr id="24581" name="Picture 5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" y="2667000"/>
            <a:ext cx="8839200" cy="1066800"/>
            <a:chOff x="96" y="1488"/>
            <a:chExt cx="5568" cy="672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96" y="1488"/>
              <a:ext cx="3216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a.Những từ trong đó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quan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3000" b="1" i="1">
                  <a:solidFill>
                    <a:srgbClr val="6600CC"/>
                  </a:solidFill>
                  <a:latin typeface="Times New Roman" pitchFamily="18" charset="0"/>
                </a:rPr>
                <a:t>“quan lại”.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312" y="1488"/>
              <a:ext cx="2352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152400" y="3733800"/>
            <a:ext cx="8839200" cy="1066800"/>
            <a:chOff x="96" y="2160"/>
            <a:chExt cx="5568" cy="672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96" y="2160"/>
              <a:ext cx="3216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b.Những từ trong đó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quan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3000" b="1" i="1">
                  <a:solidFill>
                    <a:srgbClr val="6600CC"/>
                  </a:solidFill>
                  <a:latin typeface="Times New Roman" pitchFamily="18" charset="0"/>
                </a:rPr>
                <a:t>“nhìn, xem”.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312" y="2160"/>
              <a:ext cx="2352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152400" y="4800600"/>
            <a:ext cx="8839200" cy="1066800"/>
            <a:chOff x="96" y="2832"/>
            <a:chExt cx="5568" cy="672"/>
          </a:xfrm>
        </p:grpSpPr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96" y="2832"/>
              <a:ext cx="3216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c.Những từ trong đó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quan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3000" b="1" i="1">
                  <a:solidFill>
                    <a:srgbClr val="6600CC"/>
                  </a:solidFill>
                  <a:latin typeface="Times New Roman" pitchFamily="18" charset="0"/>
                </a:rPr>
                <a:t>“liên hệ, gắn bó”.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3312" y="2832"/>
              <a:ext cx="2352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6248400" y="3038475"/>
            <a:ext cx="16859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quan quân</a:t>
            </a:r>
          </a:p>
        </p:txBody>
      </p:sp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6324600" y="4105275"/>
            <a:ext cx="13620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quan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5715000" y="5095875"/>
            <a:ext cx="2971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quan hệ, quan tâm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152400" y="1778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3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Xếp các từ có tiếng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cho trong ngoặc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đơn thành ba nhóm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( lạc quan, quan quân, quan hệ,</a:t>
            </a:r>
          </a:p>
          <a:p>
            <a:pPr algn="ctr"/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quan tâm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92" grpId="0" animBg="1"/>
      <p:bldP spid="24593" grpId="0" animBg="1"/>
      <p:bldP spid="24594" grpId="0" animBg="1"/>
      <p:bldP spid="245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C2A-28C9-4857-BE42-F5BFB104D8BF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04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" y="177800"/>
            <a:ext cx="8839200" cy="889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4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Các câu tục ngữ sau khuyên người ta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                   điều gì?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" y="1066800"/>
            <a:ext cx="88392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a.Sông có khúc, người có lúc.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2400" y="38862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b.Kiến tha lâu cũng đầy tổ.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" y="1752600"/>
            <a:ext cx="8839200" cy="2133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Nghĩa đen: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Dòng sông có khúc thẳng, khúc quanh,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khúc rộng, khúc hẹp…cuộc đời con người có lúc sung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sướng, có lúc gian khổ, có lúc vui vẻ, có lúc buồn rầu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lo lắng…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" y="4648200"/>
            <a:ext cx="8839200" cy="16764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Nghĩa đen: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Con kiến rất nhỏ bé, mỗi lần chỉ tha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được một ít mồi nhưng chúng rất chăm chỉ nên cũng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sẽ có lúc thức ăn chất đầy tổ.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986F-D224-4D60-9BC9-2EDDE7B9E3B2}" type="slidenum">
              <a:rPr lang="en-US"/>
              <a:pPr/>
              <a:t>16</a:t>
            </a:fld>
            <a:endParaRPr lang="en-US"/>
          </a:p>
        </p:txBody>
      </p:sp>
      <p:pic>
        <p:nvPicPr>
          <p:cNvPr id="22542" name="Picture 1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2556" name="Group 28"/>
          <p:cNvGrpSpPr>
            <a:grpSpLocks/>
          </p:cNvGrpSpPr>
          <p:nvPr/>
        </p:nvGrpSpPr>
        <p:grpSpPr bwMode="auto">
          <a:xfrm>
            <a:off x="152400" y="1295400"/>
            <a:ext cx="8839200" cy="1905000"/>
            <a:chOff x="96" y="816"/>
            <a:chExt cx="5568" cy="1200"/>
          </a:xfrm>
        </p:grpSpPr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96" y="816"/>
              <a:ext cx="5568" cy="43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a.Sông có khúc, người có lúc.</a:t>
              </a:r>
              <a:endParaRPr lang="en-US" sz="3000" b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96" y="1248"/>
              <a:ext cx="5568" cy="76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Lời khuyên: </a:t>
              </a:r>
            </a:p>
          </p:txBody>
        </p:sp>
      </p:grp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Gặp khó khăn là chuyện thường tình,</a:t>
            </a:r>
          </a:p>
          <a:p>
            <a:pPr algn="ctr"/>
            <a:r>
              <a:rPr lang="vi-VN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không nên buồn phiền, nản chí.</a:t>
            </a:r>
            <a:endParaRPr lang="en-US" sz="2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1371600" y="152400"/>
            <a:ext cx="64897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152400" y="3200400"/>
            <a:ext cx="8839200" cy="2133600"/>
            <a:chOff x="96" y="2016"/>
            <a:chExt cx="5568" cy="1344"/>
          </a:xfrm>
        </p:grpSpPr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96" y="2016"/>
              <a:ext cx="5568" cy="52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b.Kiến tha lâu cũng đầy tổ.</a:t>
              </a:r>
              <a:endParaRPr lang="en-US" sz="3000" b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96" y="2544"/>
              <a:ext cx="5568" cy="816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Lời khuyên: </a:t>
              </a:r>
            </a:p>
          </p:txBody>
        </p:sp>
      </p:grpSp>
      <p:sp>
        <p:nvSpPr>
          <p:cNvPr id="22555" name="WordArt 27"/>
          <p:cNvSpPr>
            <a:spLocks noChangeArrowheads="1" noChangeShapeType="1" noTextEdit="1"/>
          </p:cNvSpPr>
          <p:nvPr/>
        </p:nvSpPr>
        <p:spPr bwMode="auto">
          <a:xfrm>
            <a:off x="2590800" y="4229100"/>
            <a:ext cx="609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Nhiều cái nhỏ góp lại sẽ thành cái lớn;</a:t>
            </a:r>
          </a:p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kiên trì, nhẫn nại sẽ thành công.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50" grpId="0" animBg="1"/>
      <p:bldP spid="22552" grpId="0" animBg="1"/>
      <p:bldP spid="225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564-C9BC-4665-A38A-73426D57F6D2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DSC01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7467600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317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 quý thầy cô !</a:t>
            </a:r>
            <a:endParaRPr lang="en-US" sz="3600" kern="10">
              <a:ln w="317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3014" name="Picture 6" descr="1 (18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105400"/>
            <a:ext cx="3810000" cy="1752600"/>
          </a:xfrm>
          <a:prstGeom prst="rect">
            <a:avLst/>
          </a:prstGeom>
          <a:noFill/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 rot="366167">
            <a:off x="533400" y="762000"/>
            <a:ext cx="69342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2919"/>
              </a:avLst>
            </a:prstTxWarp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n-US" sz="4000" b="1" i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233833" scaled="1"/>
                </a:gradFill>
                <a:latin typeface=".VnTimeH"/>
              </a:rPr>
              <a:t>tiÕt häc ®Õn ®©y lµ kÕt thóc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1905000" y="3276600"/>
            <a:ext cx="5467350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CHÚC CÁC EM HỌC TỐT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6FE-202B-42BD-8FA7-22317AEC5EAF}" type="slidenum">
              <a:rPr lang="en-US"/>
              <a:pPr/>
              <a:t>2</a:t>
            </a:fld>
            <a:endParaRPr lang="en-US"/>
          </a:p>
        </p:txBody>
      </p:sp>
      <p:pic>
        <p:nvPicPr>
          <p:cNvPr id="2053" name="Picture 5" descr="A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2054" name="Picture 6" descr="kiemtr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81000"/>
            <a:ext cx="4876800" cy="1104900"/>
          </a:xfrm>
          <a:prstGeom prst="rect">
            <a:avLst/>
          </a:prstGeom>
          <a:noFill/>
        </p:spPr>
      </p:pic>
      <p:pic>
        <p:nvPicPr>
          <p:cNvPr id="2055" name="Picture 7" descr="1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524000"/>
            <a:ext cx="609600" cy="598488"/>
          </a:xfrm>
          <a:prstGeom prst="rect">
            <a:avLst/>
          </a:prstGeom>
          <a:noFill/>
        </p:spPr>
      </p:pic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28600" y="304800"/>
            <a:ext cx="8763000" cy="1828800"/>
          </a:xfrm>
          <a:prstGeom prst="flowChartTerminator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i="1">
                <a:latin typeface="VNI-Times" pitchFamily="2" charset="0"/>
              </a:rPr>
              <a:t>Baøi: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THÊM TRẠNG NGỮ </a:t>
            </a:r>
          </a:p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CHỈ NGUYÊN NHÂN CHO CÂU</a:t>
            </a:r>
            <a:endParaRPr lang="en-US" sz="32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" y="2514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 1:</a:t>
            </a:r>
            <a:r>
              <a:rPr lang="en-US" sz="3000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Khi nào thì ta thêm trạng ngữ chỉ nguyên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nhân cho câu?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" y="43434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lời: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Để giải thích nguyên nhân của sự việc hoặc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tình trạng nêu trong câu, ta có thể thêm vào câu trạng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ngữ chỉ nguyên nhân. 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3810000" y="1752600"/>
            <a:ext cx="1600200" cy="1143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99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®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iÓm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3820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8" grpId="0" animBg="1"/>
      <p:bldP spid="2059" grpId="0" animBg="1"/>
      <p:bldP spid="20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78E-371C-4560-A4A5-D28A504FB265}" type="slidenum">
              <a:rPr lang="en-US"/>
              <a:pPr/>
              <a:t>3</a:t>
            </a:fld>
            <a:endParaRPr lang="en-US"/>
          </a:p>
        </p:txBody>
      </p:sp>
      <p:pic>
        <p:nvPicPr>
          <p:cNvPr id="29698" name="Picture 2" descr="A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29699" name="Picture 3" descr="kiemtr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81000"/>
            <a:ext cx="4876800" cy="1104900"/>
          </a:xfrm>
          <a:prstGeom prst="rect">
            <a:avLst/>
          </a:prstGeom>
          <a:noFill/>
        </p:spPr>
      </p:pic>
      <p:pic>
        <p:nvPicPr>
          <p:cNvPr id="29700" name="Picture 4" descr="1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524000"/>
            <a:ext cx="609600" cy="598488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" y="2514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u="sng">
                <a:solidFill>
                  <a:srgbClr val="0000FF"/>
                </a:solidFill>
              </a:rPr>
              <a:t>Câu hỏi 2:</a:t>
            </a:r>
            <a:r>
              <a:rPr lang="en-US" sz="3200"/>
              <a:t> </a:t>
            </a:r>
            <a:r>
              <a:rPr lang="en-US" sz="3200" b="1">
                <a:solidFill>
                  <a:srgbClr val="6600CC"/>
                </a:solidFill>
              </a:rPr>
              <a:t>Trạng ngữ chỉ nguyên nhân </a:t>
            </a:r>
            <a:br>
              <a:rPr lang="en-US" sz="3200" b="1">
                <a:solidFill>
                  <a:srgbClr val="6600CC"/>
                </a:solidFill>
              </a:rPr>
            </a:br>
            <a:r>
              <a:rPr lang="en-US" sz="3200" b="1">
                <a:solidFill>
                  <a:srgbClr val="6600CC"/>
                </a:solidFill>
              </a:rPr>
              <a:t>trả lời cho câu hỏi nào?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43434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lời: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Trạng ngữ chỉ nguyên nhân</a:t>
            </a:r>
            <a:b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trả lời cho các câu hỏi: Vì sao? Nhờ đâu? Tại đâu?. 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810000" y="1752600"/>
            <a:ext cx="1600200" cy="1143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99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®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iÓm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3820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5D56-0E68-4EFD-B896-7DACAC6C7A45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0" y="0"/>
            <a:ext cx="9144000" cy="6324600"/>
            <a:chOff x="0" y="0"/>
            <a:chExt cx="5760" cy="3984"/>
          </a:xfrm>
        </p:grpSpPr>
        <p:pic>
          <p:nvPicPr>
            <p:cNvPr id="27653" name="Picture 5" descr="A0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</p:spPr>
        </p:pic>
        <p:pic>
          <p:nvPicPr>
            <p:cNvPr id="27654" name="Picture 6" descr="Hình0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3" y="40"/>
              <a:ext cx="2915" cy="3888"/>
            </a:xfrm>
            <a:prstGeom prst="rect">
              <a:avLst/>
            </a:prstGeom>
            <a:solidFill>
              <a:srgbClr val="FF0000"/>
            </a:solidFill>
            <a:ln w="76200" cmpd="tri">
              <a:solidFill>
                <a:srgbClr val="6600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CA5-263A-4A1A-997A-64459EB686BC}" type="slidenum">
              <a:rPr lang="en-US"/>
              <a:pPr/>
              <a:t>5</a:t>
            </a:fld>
            <a:endParaRPr lang="en-US"/>
          </a:p>
        </p:txBody>
      </p:sp>
      <p:pic>
        <p:nvPicPr>
          <p:cNvPr id="32770" name="Picture 2" descr="Hinh nen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89281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vốn từ: LẠC QUAN – YÊU ĐỜI</a:t>
            </a:r>
          </a:p>
        </p:txBody>
      </p:sp>
      <p:pic>
        <p:nvPicPr>
          <p:cNvPr id="32772" name="Picture 4" descr="Tuan9"/>
          <p:cNvPicPr>
            <a:picLocks noChangeAspect="1" noChangeArrowheads="1" noCrop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609600" y="5791200"/>
            <a:ext cx="8001000" cy="8001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387600" y="1447800"/>
            <a:ext cx="45593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Time" pitchFamily="34" charset="0"/>
              </a:rPr>
              <a:t>M«n: LuyÖn tõ vµ c©u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990600" y="457200"/>
            <a:ext cx="7772400" cy="5286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3048000" y="3962400"/>
            <a:ext cx="3429000" cy="2133600"/>
            <a:chOff x="2304" y="1248"/>
            <a:chExt cx="1056" cy="812"/>
          </a:xfrm>
        </p:grpSpPr>
        <p:pic>
          <p:nvPicPr>
            <p:cNvPr id="32777" name="Picture 9" descr="Book-03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1248"/>
              <a:ext cx="1056" cy="812"/>
            </a:xfrm>
            <a:prstGeom prst="rect">
              <a:avLst/>
            </a:prstGeom>
            <a:noFill/>
          </p:spPr>
        </p:pic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416" y="1632"/>
              <a:ext cx="7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SGK/145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16D7-52E6-419B-ACBF-0D6189DCFD54}" type="slidenum">
              <a:rPr lang="en-US"/>
              <a:pPr/>
              <a:t>6</a:t>
            </a:fld>
            <a:endParaRPr lang="en-US"/>
          </a:p>
        </p:txBody>
      </p:sp>
      <p:pic>
        <p:nvPicPr>
          <p:cNvPr id="9220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228600"/>
            <a:ext cx="8686800" cy="1219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1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Trong mỗi câu dưới đây, từ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 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được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dùng với ý nghĩa nào?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 </a:t>
            </a:r>
            <a:endParaRPr lang="en-US" sz="3000" b="1">
              <a:solidFill>
                <a:srgbClr val="6600CC"/>
              </a:solidFill>
              <a:latin typeface="Times New Roman" pitchFamily="18" charset="0"/>
            </a:endParaRPr>
          </a:p>
        </p:txBody>
      </p: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152400" y="1752600"/>
            <a:ext cx="8839200" cy="2438400"/>
            <a:chOff x="96" y="1104"/>
            <a:chExt cx="5568" cy="1536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96" y="1104"/>
              <a:ext cx="2112" cy="91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96" y="2016"/>
              <a:ext cx="211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Tình hình đội tuyển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rất lạc quan.</a:t>
              </a: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208" y="1392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Luôn tin tưởng</a:t>
              </a:r>
            </a:p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ở tương lai tốt đẹp</a:t>
              </a:r>
              <a:endParaRPr lang="en-US" sz="24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2208" y="1104"/>
              <a:ext cx="3456" cy="28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NGHĨA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4176" y="1392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Có triển vọng</a:t>
              </a:r>
            </a:p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tốt đẹp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2208" y="2016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</a:rPr>
                <a:t>      </a:t>
              </a: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4176" y="2016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                        </a:t>
              </a:r>
            </a:p>
          </p:txBody>
        </p:sp>
      </p:grp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52400" y="5181600"/>
            <a:ext cx="8839200" cy="990600"/>
            <a:chOff x="96" y="3264"/>
            <a:chExt cx="5568" cy="624"/>
          </a:xfrm>
        </p:grpSpPr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96" y="3264"/>
              <a:ext cx="211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Lạc quan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là liều thuốc bổ.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2208" y="3264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>
              <a:off x="4176" y="3264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             </a:t>
              </a:r>
            </a:p>
          </p:txBody>
        </p:sp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152400" y="4191000"/>
            <a:ext cx="8839200" cy="990600"/>
            <a:chOff x="96" y="2640"/>
            <a:chExt cx="5568" cy="624"/>
          </a:xfrm>
        </p:grpSpPr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96" y="2640"/>
              <a:ext cx="211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Chú ấy sống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rất lạc quan.</a:t>
              </a: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208" y="2640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4176" y="2640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             </a:t>
              </a:r>
            </a:p>
          </p:txBody>
        </p:sp>
      </p:grpSp>
      <p:sp>
        <p:nvSpPr>
          <p:cNvPr id="9248" name="WordArt 32"/>
          <p:cNvSpPr>
            <a:spLocks noChangeArrowheads="1" noChangeShapeType="1" noTextEdit="1"/>
          </p:cNvSpPr>
          <p:nvPr/>
        </p:nvSpPr>
        <p:spPr bwMode="auto">
          <a:xfrm>
            <a:off x="7591425" y="3505200"/>
            <a:ext cx="33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>
            <a:off x="4876800" y="5562600"/>
            <a:ext cx="33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33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</p:childTnLst>
        </p:cTn>
      </p:par>
    </p:tnLst>
    <p:bldLst>
      <p:bldP spid="9221" grpId="0" animBg="1"/>
      <p:bldP spid="9248" grpId="0" animBg="1"/>
      <p:bldP spid="9249" grpId="0" animBg="1"/>
      <p:bldP spid="92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C5BA-E513-4F84-912C-F382F77A32C6}" type="slidenum">
              <a:rPr lang="en-US"/>
              <a:pPr/>
              <a:t>7</a:t>
            </a:fld>
            <a:endParaRPr lang="en-US"/>
          </a:p>
        </p:txBody>
      </p:sp>
      <p:pic>
        <p:nvPicPr>
          <p:cNvPr id="40962" name="Picture 2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4127500" y="1219200"/>
            <a:ext cx="4876800" cy="3914775"/>
            <a:chOff x="2592" y="144"/>
            <a:chExt cx="3168" cy="1968"/>
          </a:xfrm>
        </p:grpSpPr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3024" y="144"/>
              <a:ext cx="2736" cy="19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408" y="480"/>
              <a:ext cx="1920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i="1">
                  <a:solidFill>
                    <a:srgbClr val="FF3300"/>
                  </a:solidFill>
                  <a:latin typeface="VNI-Times" pitchFamily="2" charset="0"/>
                </a:rPr>
                <a:t>Laïc quan</a:t>
              </a:r>
              <a:r>
                <a:rPr lang="en-US" sz="3200" b="1">
                  <a:latin typeface="VNI-Times" pitchFamily="2" charset="0"/>
                </a:rPr>
                <a:t> laø luoân tin töôûng ôû töông lai toát ñeïp, coù nhieàu trieån voïng</a:t>
              </a: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259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81000" y="2200275"/>
            <a:ext cx="3657600" cy="10668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chemeClr val="bg1"/>
              </a:gs>
              <a:gs pos="100000">
                <a:srgbClr val="66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  <a:latin typeface="VNI-Times" pitchFamily="2" charset="0"/>
              </a:rPr>
              <a:t>Laïc quan</a:t>
            </a:r>
            <a:r>
              <a:rPr lang="en-US" sz="3200" b="1">
                <a:latin typeface="VNI-Times" pitchFamily="2" charset="0"/>
              </a:rPr>
              <a:t> coù nghóa laø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4F5C-5139-49CA-B80D-277C8C0D2782}" type="slidenum">
              <a:rPr lang="en-US"/>
              <a:pPr/>
              <a:t>8</a:t>
            </a:fld>
            <a:endParaRPr lang="en-US"/>
          </a:p>
        </p:txBody>
      </p:sp>
      <p:pic>
        <p:nvPicPr>
          <p:cNvPr id="10244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228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2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Xếp các từ có tiếng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cho trong ngoặc đơn</a:t>
            </a:r>
            <a:br>
              <a:rPr lang="en-US" sz="3000" b="1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thành hai nhóm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(lạc quan, lạc hậu, lạc điệu, lạc đề,</a:t>
            </a:r>
            <a:b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lạc thú).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2400" y="2590800"/>
            <a:ext cx="88392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a)Những tiếng trong đó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“vui, mừng”.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52400" y="4076700"/>
            <a:ext cx="88392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b)Những tiếng trong đó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“rớt lại, sai”.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1DCE-740D-4984-8BBA-9AB7D4F34344}" type="slidenum">
              <a:rPr lang="en-US"/>
              <a:pPr/>
              <a:t>9</a:t>
            </a:fld>
            <a:endParaRPr lang="en-US"/>
          </a:p>
        </p:txBody>
      </p:sp>
      <p:pic>
        <p:nvPicPr>
          <p:cNvPr id="11268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1536700"/>
            <a:ext cx="17526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400" y="2590800"/>
            <a:ext cx="17526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thú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9700" y="3606800"/>
            <a:ext cx="17653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hậu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39700" y="4572000"/>
            <a:ext cx="17653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điệu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52400" y="5562600"/>
            <a:ext cx="17526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đề</a:t>
            </a:r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1905000" y="1358900"/>
            <a:ext cx="7086600" cy="1003300"/>
            <a:chOff x="1200" y="856"/>
            <a:chExt cx="4464" cy="632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632" y="856"/>
              <a:ext cx="4032" cy="63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cái nhìn, thái độ tin tưởng ở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tương lai tốt đẹp, có nhiều triển vọng.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1200" y="1104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1905000" y="2362200"/>
            <a:ext cx="7086600" cy="990600"/>
            <a:chOff x="1200" y="1488"/>
            <a:chExt cx="4464" cy="624"/>
          </a:xfrm>
        </p:grpSpPr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632" y="1488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Những thú vui làm cho nhiều người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thích và ước muốn có được. 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1200" y="172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1905000" y="3352800"/>
            <a:ext cx="7086600" cy="990600"/>
            <a:chOff x="1200" y="2112"/>
            <a:chExt cx="4464" cy="624"/>
          </a:xfrm>
        </p:grpSpPr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632" y="2112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Bị ở lại phía sau, không theo kịp đà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tiến bộ, phát triển chung.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1200" y="236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1905000" y="4343400"/>
            <a:ext cx="7086600" cy="990600"/>
            <a:chOff x="1200" y="2736"/>
            <a:chExt cx="4464" cy="624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Sai, lệch ra khỏi điệu của bài hát,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bản nhạc.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200" y="2976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1905000" y="5334000"/>
            <a:ext cx="7086600" cy="990600"/>
            <a:chOff x="1200" y="3360"/>
            <a:chExt cx="4464" cy="624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1632" y="3360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Không theo đúng chủ đề, đi chệch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yêu cầu về nội dung.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1200" y="3600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15900" y="152400"/>
            <a:ext cx="87630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 animBg="1"/>
      <p:bldP spid="11273" grpId="0" animBg="1"/>
      <p:bldP spid="11276" grpId="0" animBg="1"/>
      <p:bldP spid="11278" grpId="0" animBg="1"/>
      <p:bldP spid="112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65"/>
  <p:tag name="VIOLETTITLE" val="Mở rộng vốn từ_Lạc quan yêu đời"/>
  <p:tag name="VIOLETLESSON" val="62"/>
  <p:tag name="VIOLETCATID" val="8049778"/>
  <p:tag name="VIOLETSUBJECT" val="Luyện từ và câu 4"/>
  <p:tag name="VIOLETAUTHORID" val="3682035"/>
  <p:tag name="VIOLETAUTHORNAME" val="Nguyễn Thị Nhung"/>
  <p:tag name="VIOLETAUTHORAVATAR" val="3/682/35/avatar.jpg"/>
  <p:tag name="VIOLETAUTHORADDRESS" val=" - "/>
  <p:tag name="VIOLETDATE" val="2012-04-22 17:14:52"/>
  <p:tag name="VIOLETHIT" val="375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103&quot;&gt;&lt;property id=&quot;20148&quot; value=&quot;5&quot;/&gt;&lt;property id=&quot;20300&quot; value=&quot;Slide 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850</TotalTime>
  <Words>850</Words>
  <Application>Microsoft Office PowerPoint</Application>
  <PresentationFormat>On-screen Show (4:3)</PresentationFormat>
  <Paragraphs>146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phuong7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quangdung</dc:creator>
  <cp:lastModifiedBy>AutoBVT</cp:lastModifiedBy>
  <cp:revision>56</cp:revision>
  <dcterms:created xsi:type="dcterms:W3CDTF">2012-04-01T09:25:52Z</dcterms:created>
  <dcterms:modified xsi:type="dcterms:W3CDTF">2017-04-19T05:43:37Z</dcterms:modified>
</cp:coreProperties>
</file>